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6" r:id="rId11"/>
    <p:sldId id="267" r:id="rId12"/>
    <p:sldId id="264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4129"/>
  </p:normalViewPr>
  <p:slideViewPr>
    <p:cSldViewPr snapToGrid="0" snapToObjects="1">
      <p:cViewPr varScale="1">
        <p:scale>
          <a:sx n="61" d="100"/>
          <a:sy n="61" d="100"/>
        </p:scale>
        <p:origin x="24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E3707-12EF-A04F-B741-C3BE6A54B3EF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464F4-97EF-7444-AE53-32C869C7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64F4-97EF-7444-AE53-32C869C7A1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Mak</a:t>
            </a:r>
            <a:r>
              <a:rPr lang="en-US" baseline="0" dirty="0"/>
              <a:t>e sure </a:t>
            </a:r>
            <a:r>
              <a:rPr lang="en-US" baseline="0" dirty="0" err="1"/>
              <a:t>yac</a:t>
            </a:r>
            <a:r>
              <a:rPr lang="en-US" baseline="0" dirty="0"/>
              <a:t> latest has the true latest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Push latest readme changes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Make sure 1password is running and unlocked</a:t>
            </a:r>
            <a:endParaRPr lang="en-US" dirty="0"/>
          </a:p>
          <a:p>
            <a:r>
              <a:rPr lang="en-US" dirty="0"/>
              <a:t>* Make sure </a:t>
            </a:r>
            <a:r>
              <a:rPr lang="en-US" dirty="0" err="1"/>
              <a:t>docker</a:t>
            </a:r>
            <a:r>
              <a:rPr lang="en-US" dirty="0"/>
              <a:t> is running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Clear </a:t>
            </a:r>
            <a:r>
              <a:rPr lang="en-US" dirty="0" err="1"/>
              <a:t>docker</a:t>
            </a:r>
            <a:r>
              <a:rPr lang="en-US" dirty="0"/>
              <a:t> images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Delete</a:t>
            </a:r>
            <a:r>
              <a:rPr lang="en-US" baseline="0" dirty="0"/>
              <a:t> the k8s-example-dev service from </a:t>
            </a:r>
            <a:r>
              <a:rPr lang="en-US" baseline="0" dirty="0" err="1"/>
              <a:t>nonprod</a:t>
            </a:r>
            <a:r>
              <a:rPr lang="en-US" baseline="0" dirty="0"/>
              <a:t> and prod1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Delete ~/.</a:t>
            </a:r>
            <a:r>
              <a:rPr lang="en-US" baseline="0" dirty="0" err="1"/>
              <a:t>kube</a:t>
            </a:r>
            <a:r>
              <a:rPr lang="en-US" baseline="0" dirty="0"/>
              <a:t>/</a:t>
            </a:r>
            <a:r>
              <a:rPr lang="en-US" baseline="0" dirty="0" err="1"/>
              <a:t>config</a:t>
            </a:r>
            <a:br>
              <a:rPr lang="en-US" baseline="0" dirty="0"/>
            </a:br>
            <a:endParaRPr lang="en-US" dirty="0"/>
          </a:p>
          <a:p>
            <a:r>
              <a:rPr lang="en-US" dirty="0"/>
              <a:t>Demo:</a:t>
            </a:r>
          </a:p>
          <a:p>
            <a:r>
              <a:rPr lang="en-US" dirty="0"/>
              <a:t>Dev</a:t>
            </a:r>
            <a:r>
              <a:rPr lang="en-US" baseline="0" dirty="0"/>
              <a:t> portal</a:t>
            </a:r>
          </a:p>
          <a:p>
            <a:r>
              <a:rPr lang="en-US" baseline="0" dirty="0"/>
              <a:t>Go to README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Talk about the deploy-framework-draft branch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/>
              <a:t>Talk about </a:t>
            </a:r>
            <a:r>
              <a:rPr lang="en-US" baseline="0" dirty="0" err="1"/>
              <a:t>yac</a:t>
            </a:r>
            <a:r>
              <a:rPr lang="en-US" baseline="0" dirty="0"/>
              <a:t> </a:t>
            </a:r>
            <a:r>
              <a:rPr lang="en-US" baseline="0" dirty="0" err="1"/>
              <a:t>grok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Show </a:t>
            </a:r>
            <a:r>
              <a:rPr lang="en-US" baseline="0" dirty="0" err="1"/>
              <a:t>docker</a:t>
            </a:r>
            <a:r>
              <a:rPr lang="en-US" baseline="0" dirty="0"/>
              <a:t> images</a:t>
            </a:r>
            <a:endParaRPr lang="en-US" dirty="0"/>
          </a:p>
          <a:p>
            <a:r>
              <a:rPr lang="en-US" dirty="0"/>
              <a:t>Source</a:t>
            </a:r>
            <a:r>
              <a:rPr lang="en-US" baseline="0" dirty="0"/>
              <a:t> .</a:t>
            </a:r>
            <a:r>
              <a:rPr lang="en-US" baseline="0" dirty="0" err="1"/>
              <a:t>yac</a:t>
            </a:r>
            <a:r>
              <a:rPr lang="en-US" baseline="0" dirty="0"/>
              <a:t> as </a:t>
            </a:r>
            <a:r>
              <a:rPr lang="is-IS" baseline="0" dirty="0"/>
              <a:t>…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source /dev/</a:t>
            </a:r>
            <a:r>
              <a:rPr lang="en-US" baseline="0" dirty="0" err="1"/>
              <a:t>stdin</a:t>
            </a:r>
            <a:r>
              <a:rPr lang="en-US" baseline="0" dirty="0"/>
              <a:t>  &lt;&lt;&lt;  "$(curl --header "PRIVATE-TOKEN: sAd7ckLs4VkdaMxH8oC2" "https://</a:t>
            </a:r>
            <a:r>
              <a:rPr lang="en-US" baseline="0" dirty="0" err="1"/>
              <a:t>gitlab.nordstrom.com</a:t>
            </a:r>
            <a:r>
              <a:rPr lang="en-US" baseline="0" dirty="0"/>
              <a:t>/</a:t>
            </a:r>
            <a:r>
              <a:rPr lang="en-US" baseline="0" dirty="0" err="1"/>
              <a:t>api</a:t>
            </a:r>
            <a:r>
              <a:rPr lang="en-US" baseline="0" dirty="0"/>
              <a:t>/v4/projects/288/repository/files/.</a:t>
            </a:r>
            <a:r>
              <a:rPr lang="en-US" baseline="0" dirty="0" err="1"/>
              <a:t>yac</a:t>
            </a:r>
            <a:r>
              <a:rPr lang="en-US" baseline="0" dirty="0"/>
              <a:t>/</a:t>
            </a:r>
            <a:r>
              <a:rPr lang="en-US" baseline="0" dirty="0" err="1"/>
              <a:t>raw?ref</a:t>
            </a:r>
            <a:r>
              <a:rPr lang="en-US" baseline="0" dirty="0"/>
              <a:t>=deploy-framework-draft")"</a:t>
            </a:r>
          </a:p>
          <a:p>
            <a:r>
              <a:rPr lang="en-US" baseline="0" dirty="0"/>
              <a:t>Run </a:t>
            </a:r>
            <a:r>
              <a:rPr lang="en-US" baseline="0" dirty="0" err="1"/>
              <a:t>yac</a:t>
            </a:r>
            <a:r>
              <a:rPr lang="en-US" baseline="0" dirty="0"/>
              <a:t> by </a:t>
            </a:r>
            <a:r>
              <a:rPr lang="en-US" baseline="0" dirty="0" err="1"/>
              <a:t>iteself</a:t>
            </a:r>
            <a:endParaRPr lang="en-US" baseline="0" dirty="0"/>
          </a:p>
          <a:p>
            <a:r>
              <a:rPr lang="en-US" baseline="0" dirty="0"/>
              <a:t>* explain the $SF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Show </a:t>
            </a:r>
            <a:r>
              <a:rPr lang="en-US" baseline="0" dirty="0" err="1"/>
              <a:t>docker</a:t>
            </a:r>
            <a:r>
              <a:rPr lang="en-US" baseline="0" dirty="0"/>
              <a:t> images (there’s </a:t>
            </a:r>
            <a:r>
              <a:rPr lang="en-US" baseline="0" dirty="0" err="1"/>
              <a:t>yac</a:t>
            </a:r>
            <a:r>
              <a:rPr lang="en-US" baseline="0" dirty="0"/>
              <a:t>!) and note size</a:t>
            </a:r>
            <a:br>
              <a:rPr lang="en-US" baseline="0" dirty="0"/>
            </a:br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yac</a:t>
            </a:r>
            <a:r>
              <a:rPr lang="en-US" baseline="0" dirty="0"/>
              <a:t> </a:t>
            </a:r>
            <a:r>
              <a:rPr lang="en-US" baseline="0" dirty="0" err="1"/>
              <a:t>grok</a:t>
            </a:r>
            <a:r>
              <a:rPr lang="en-US" baseline="0" dirty="0"/>
              <a:t> | grep k8s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/>
              <a:t>Yac</a:t>
            </a:r>
            <a:r>
              <a:rPr lang="en-US" baseline="0" dirty="0"/>
              <a:t> </a:t>
            </a:r>
            <a:r>
              <a:rPr lang="en-US" baseline="0" dirty="0" err="1"/>
              <a:t>grok</a:t>
            </a:r>
            <a:r>
              <a:rPr lang="en-US" baseline="0" dirty="0"/>
              <a:t> –v &lt;deploy/k8s service&gt;</a:t>
            </a:r>
            <a:br>
              <a:rPr lang="en-US" baseline="0" dirty="0"/>
            </a:b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Run </a:t>
            </a:r>
            <a:r>
              <a:rPr lang="en-US" baseline="0" dirty="0" err="1"/>
              <a:t>yac</a:t>
            </a:r>
            <a:r>
              <a:rPr lang="en-US" baseline="0" dirty="0"/>
              <a:t> </a:t>
            </a:r>
            <a:r>
              <a:rPr lang="en-US" baseline="0" dirty="0" err="1"/>
              <a:t>grok</a:t>
            </a:r>
            <a:r>
              <a:rPr lang="en-US" baseline="0" dirty="0"/>
              <a:t> –v service –x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export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Open export directory using sublime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Give quick tour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Show the needs for creds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Run </a:t>
            </a:r>
            <a:r>
              <a:rPr lang="en-US" baseline="0" dirty="0" err="1"/>
              <a:t>kubectl</a:t>
            </a:r>
            <a:r>
              <a:rPr lang="en-US" baseline="0" dirty="0"/>
              <a:t> get </a:t>
            </a:r>
            <a:r>
              <a:rPr lang="en-US" baseline="0" dirty="0" err="1"/>
              <a:t>po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Run </a:t>
            </a:r>
            <a:r>
              <a:rPr lang="en-US" baseline="0" dirty="0" err="1"/>
              <a:t>yac</a:t>
            </a:r>
            <a:r>
              <a:rPr lang="en-US" baseline="0" dirty="0"/>
              <a:t> creds 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 Talk about the inputs prompt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Split screen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Explain </a:t>
            </a:r>
            <a:r>
              <a:rPr lang="en-US" baseline="0" dirty="0" err="1"/>
              <a:t>okta</a:t>
            </a:r>
            <a:r>
              <a:rPr lang="en-US" baseline="0" dirty="0"/>
              <a:t> dance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Show </a:t>
            </a:r>
            <a:r>
              <a:rPr lang="en-US" baseline="0" dirty="0" err="1"/>
              <a:t>kube</a:t>
            </a:r>
            <a:r>
              <a:rPr lang="en-US" baseline="0" dirty="0"/>
              <a:t> </a:t>
            </a:r>
            <a:r>
              <a:rPr lang="en-US" baseline="0" dirty="0" err="1"/>
              <a:t>config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</a:t>
            </a:r>
            <a:r>
              <a:rPr lang="en-US" baseline="0" dirty="0" err="1"/>
              <a:t>api</a:t>
            </a:r>
            <a:r>
              <a:rPr lang="en-US" baseline="0" dirty="0"/>
              <a:t> </a:t>
            </a:r>
            <a:r>
              <a:rPr lang="en-US" baseline="0" dirty="0" err="1"/>
              <a:t>urls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the namespace</a:t>
            </a:r>
            <a:br>
              <a:rPr lang="en-US" baseline="0" dirty="0"/>
            </a:b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Show kc alias and </a:t>
            </a:r>
            <a:r>
              <a:rPr lang="en-US" baseline="0" dirty="0" err="1"/>
              <a:t>knp</a:t>
            </a:r>
            <a:r>
              <a:rPr lang="en-US" baseline="0" dirty="0"/>
              <a:t> and kp1 aliases</a:t>
            </a:r>
          </a:p>
          <a:p>
            <a:pPr marL="0" indent="0">
              <a:buFontTx/>
              <a:buNone/>
            </a:pPr>
            <a:r>
              <a:rPr lang="en-US" baseline="0" dirty="0"/>
              <a:t>* Talk about </a:t>
            </a:r>
            <a:r>
              <a:rPr lang="en-US" baseline="0" dirty="0" err="1"/>
              <a:t>api</a:t>
            </a:r>
            <a:r>
              <a:rPr lang="en-US" baseline="0" dirty="0"/>
              <a:t> </a:t>
            </a:r>
            <a:r>
              <a:rPr lang="en-US" baseline="0" dirty="0" err="1"/>
              <a:t>urls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Do dry run deploy</a:t>
            </a:r>
          </a:p>
          <a:p>
            <a:pPr marL="0" indent="0">
              <a:buFontTx/>
              <a:buNone/>
            </a:pPr>
            <a:r>
              <a:rPr lang="en-US" baseline="0" dirty="0"/>
              <a:t>*   Talk about builder permission</a:t>
            </a:r>
          </a:p>
          <a:p>
            <a:pPr marL="0" indent="0">
              <a:buFontTx/>
              <a:buNone/>
            </a:pPr>
            <a:r>
              <a:rPr lang="en-US" baseline="0" dirty="0"/>
              <a:t>*   Talk about the builder tokens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the rendered templates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the stages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Do a real deploy (as me)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Explain the </a:t>
            </a:r>
            <a:r>
              <a:rPr lang="en-US" baseline="0" dirty="0" err="1"/>
              <a:t>auth</a:t>
            </a:r>
            <a:r>
              <a:rPr lang="en-US" baseline="0" dirty="0"/>
              <a:t>=me part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Talk about the container build (show username </a:t>
            </a:r>
            <a:r>
              <a:rPr lang="en-US" baseline="0" dirty="0" err="1"/>
              <a:t>calc</a:t>
            </a:r>
            <a:r>
              <a:rPr lang="en-US" baseline="0" dirty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Split screen and show pods coming up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Do stack delete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Explain </a:t>
            </a:r>
            <a:r>
              <a:rPr lang="en-US" baseline="0" dirty="0" err="1"/>
              <a:t>env</a:t>
            </a:r>
            <a:r>
              <a:rPr lang="en-US" baseline="0" dirty="0"/>
              <a:t> prompt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64F4-97EF-7444-AE53-32C869C7A1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Setup: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Mak</a:t>
            </a:r>
            <a:r>
              <a:rPr lang="en-US" baseline="0" dirty="0"/>
              <a:t>e sure </a:t>
            </a:r>
            <a:r>
              <a:rPr lang="en-US" baseline="0" dirty="0" err="1"/>
              <a:t>yac</a:t>
            </a:r>
            <a:r>
              <a:rPr lang="en-US" baseline="0" dirty="0"/>
              <a:t> latest has the true latest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Push latest readme changes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Make sure 1password is running and unlocked</a:t>
            </a:r>
            <a:endParaRPr lang="en-US" dirty="0"/>
          </a:p>
          <a:p>
            <a:r>
              <a:rPr lang="en-US" dirty="0"/>
              <a:t>*  Make sure </a:t>
            </a:r>
            <a:r>
              <a:rPr lang="en-US" dirty="0" err="1"/>
              <a:t>docker</a:t>
            </a:r>
            <a:r>
              <a:rPr lang="en-US" dirty="0"/>
              <a:t> is running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Clear </a:t>
            </a:r>
            <a:r>
              <a:rPr lang="en-US" dirty="0" err="1"/>
              <a:t>docker</a:t>
            </a:r>
            <a:r>
              <a:rPr lang="en-US" dirty="0"/>
              <a:t> images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Delete</a:t>
            </a:r>
            <a:r>
              <a:rPr lang="en-US" baseline="0" dirty="0"/>
              <a:t> the k8s-example-dev service from </a:t>
            </a:r>
            <a:r>
              <a:rPr lang="en-US" baseline="0" dirty="0" err="1"/>
              <a:t>nonprod</a:t>
            </a:r>
            <a:r>
              <a:rPr lang="en-US" baseline="0" dirty="0"/>
              <a:t> and prod1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Delete ~/.</a:t>
            </a:r>
            <a:r>
              <a:rPr lang="en-US" baseline="0" dirty="0" err="1"/>
              <a:t>kube</a:t>
            </a:r>
            <a:r>
              <a:rPr lang="en-US" baseline="0" dirty="0"/>
              <a:t>/</a:t>
            </a:r>
            <a:r>
              <a:rPr lang="en-US" baseline="0" dirty="0" err="1"/>
              <a:t>config</a:t>
            </a:r>
            <a:br>
              <a:rPr lang="en-US" baseline="0" dirty="0"/>
            </a:br>
            <a:endParaRPr lang="en-US" dirty="0"/>
          </a:p>
          <a:p>
            <a:r>
              <a:rPr lang="en-US" dirty="0"/>
              <a:t>Demo:</a:t>
            </a:r>
          </a:p>
          <a:p>
            <a:endParaRPr lang="en-US" dirty="0"/>
          </a:p>
          <a:p>
            <a:r>
              <a:rPr lang="en-US" dirty="0"/>
              <a:t>Go</a:t>
            </a:r>
            <a:r>
              <a:rPr lang="en-US" baseline="0" dirty="0"/>
              <a:t> to the service path</a:t>
            </a:r>
          </a:p>
          <a:p>
            <a:endParaRPr lang="en-US" baseline="0" dirty="0"/>
          </a:p>
          <a:p>
            <a:r>
              <a:rPr lang="en-US" baseline="0" dirty="0"/>
              <a:t>Show changes relative to k8s-example demo</a:t>
            </a:r>
          </a:p>
          <a:p>
            <a:r>
              <a:rPr lang="en-US" dirty="0"/>
              <a:t>  show service name</a:t>
            </a:r>
          </a:p>
          <a:p>
            <a:r>
              <a:rPr lang="en-US" dirty="0"/>
              <a:t>  show vaults</a:t>
            </a:r>
          </a:p>
          <a:p>
            <a:r>
              <a:rPr lang="en-US" dirty="0"/>
              <a:t>  explain local .</a:t>
            </a:r>
            <a:r>
              <a:rPr lang="en-US" dirty="0" err="1"/>
              <a:t>yac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gitlab</a:t>
            </a:r>
            <a:r>
              <a:rPr lang="en-US" baseline="0" dirty="0"/>
              <a:t> registry service account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Demonstrate schemas by</a:t>
            </a:r>
          </a:p>
          <a:p>
            <a:r>
              <a:rPr lang="en-US" baseline="0" dirty="0"/>
              <a:t>   change stack deployments field to deployment</a:t>
            </a:r>
          </a:p>
          <a:p>
            <a:endParaRPr lang="en-US" dirty="0"/>
          </a:p>
          <a:p>
            <a:r>
              <a:rPr lang="en-US" dirty="0"/>
              <a:t>Do dry run deploy</a:t>
            </a:r>
          </a:p>
          <a:p>
            <a:r>
              <a:rPr lang="en-US" baseline="0" dirty="0"/>
              <a:t>  create builder</a:t>
            </a:r>
          </a:p>
          <a:p>
            <a:r>
              <a:rPr lang="en-US" baseline="0" dirty="0"/>
              <a:t>  explain cost </a:t>
            </a:r>
            <a:r>
              <a:rPr lang="en-US" baseline="0" dirty="0" err="1"/>
              <a:t>calc</a:t>
            </a:r>
            <a:endParaRPr lang="en-US" baseline="0" dirty="0"/>
          </a:p>
          <a:p>
            <a:r>
              <a:rPr lang="en-US" baseline="0" dirty="0"/>
              <a:t>  split screen and put tokens in vault   </a:t>
            </a:r>
          </a:p>
          <a:p>
            <a:endParaRPr lang="en-US" baseline="0" dirty="0"/>
          </a:p>
          <a:p>
            <a:r>
              <a:rPr lang="en-US" baseline="0" dirty="0"/>
              <a:t>Do second dry run with vault-</a:t>
            </a:r>
            <a:r>
              <a:rPr lang="en-US" baseline="0" dirty="0" err="1"/>
              <a:t>pwd</a:t>
            </a:r>
            <a:r>
              <a:rPr lang="en-US" baseline="0" dirty="0"/>
              <a:t> in </a:t>
            </a:r>
            <a:r>
              <a:rPr lang="en-US" baseline="0" dirty="0" err="1"/>
              <a:t>kvps</a:t>
            </a:r>
            <a:endParaRPr lang="en-US" baseline="0" dirty="0"/>
          </a:p>
          <a:p>
            <a:r>
              <a:rPr lang="en-US" baseline="0" dirty="0"/>
              <a:t>   explain </a:t>
            </a:r>
            <a:r>
              <a:rPr lang="en-US" baseline="0" dirty="0" err="1"/>
              <a:t>kvps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yac</a:t>
            </a:r>
            <a:r>
              <a:rPr lang="en-US" baseline="0" dirty="0"/>
              <a:t> creds for builder</a:t>
            </a:r>
          </a:p>
          <a:p>
            <a:r>
              <a:rPr lang="en-US" baseline="0" dirty="0"/>
              <a:t>   show new </a:t>
            </a:r>
            <a:r>
              <a:rPr lang="en-US" baseline="0" dirty="0" err="1"/>
              <a:t>kube</a:t>
            </a:r>
            <a:r>
              <a:rPr lang="en-US" baseline="0" dirty="0"/>
              <a:t> </a:t>
            </a:r>
            <a:r>
              <a:rPr lang="en-US" baseline="0" dirty="0" err="1"/>
              <a:t>config</a:t>
            </a:r>
            <a:r>
              <a:rPr lang="en-US" baseline="0" dirty="0"/>
              <a:t> and old</a:t>
            </a:r>
          </a:p>
          <a:p>
            <a:endParaRPr lang="en-US" baseline="0" dirty="0"/>
          </a:p>
          <a:p>
            <a:r>
              <a:rPr lang="en-US" dirty="0"/>
              <a:t>Do deploy</a:t>
            </a:r>
          </a:p>
          <a:p>
            <a:r>
              <a:rPr lang="en-US" baseline="0" dirty="0"/>
              <a:t>  show pods created</a:t>
            </a:r>
          </a:p>
          <a:p>
            <a:r>
              <a:rPr lang="en-US" baseline="0" dirty="0"/>
              <a:t>  cleanup by deleting from both clusters</a:t>
            </a:r>
          </a:p>
          <a:p>
            <a:endParaRPr lang="en-US" baseline="0" dirty="0"/>
          </a:p>
          <a:p>
            <a:r>
              <a:rPr lang="en-US" baseline="0" dirty="0"/>
              <a:t>Commit and push changes</a:t>
            </a:r>
          </a:p>
          <a:p>
            <a:r>
              <a:rPr lang="en-US" baseline="0" dirty="0"/>
              <a:t>   navigate to </a:t>
            </a:r>
            <a:r>
              <a:rPr lang="en-US" baseline="0" dirty="0" err="1"/>
              <a:t>gitlab</a:t>
            </a:r>
            <a:r>
              <a:rPr lang="en-US" baseline="0" dirty="0"/>
              <a:t> repo</a:t>
            </a:r>
          </a:p>
          <a:p>
            <a:r>
              <a:rPr lang="en-US" baseline="0" dirty="0"/>
              <a:t>   show build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64F4-97EF-7444-AE53-32C869C7A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64F4-97EF-7444-AE53-32C869C7A1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64F4-97EF-7444-AE53-32C869C7A1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1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D8BB-88C4-574E-B29A-C989BA10BB84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B916-A8F1-5546-8F05-9E9BD2B0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nordstrom.net/display/YAC/yac+use+case+-+pipeline+workflow+early+ph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nordstrom.net/display/YAC/yac+use+case+-+nordstrom+newbi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8586"/>
          </a:xfrm>
        </p:spPr>
        <p:txBody>
          <a:bodyPr/>
          <a:lstStyle/>
          <a:p>
            <a:r>
              <a:rPr lang="en-US" dirty="0"/>
              <a:t>Pipelines for the Paranoid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0334"/>
            <a:ext cx="9144000" cy="2628945"/>
          </a:xfrm>
        </p:spPr>
        <p:txBody>
          <a:bodyPr>
            <a:noAutofit/>
          </a:bodyPr>
          <a:lstStyle/>
          <a:p>
            <a:r>
              <a:rPr lang="en-US" sz="3600" dirty="0"/>
              <a:t>introducing </a:t>
            </a:r>
            <a:r>
              <a:rPr lang="en-US" sz="3600" dirty="0" err="1"/>
              <a:t>yac</a:t>
            </a:r>
            <a:endParaRPr lang="en-US" sz="3600" dirty="0"/>
          </a:p>
          <a:p>
            <a:r>
              <a:rPr lang="en-US" dirty="0"/>
              <a:t>a cli tool that does for services what Docker does for binaries</a:t>
            </a:r>
          </a:p>
          <a:p>
            <a:endParaRPr lang="en-US" dirty="0"/>
          </a:p>
          <a:p>
            <a:r>
              <a:rPr lang="en-US" dirty="0"/>
              <a:t>Tom Jackson</a:t>
            </a:r>
          </a:p>
          <a:p>
            <a:r>
              <a:rPr lang="en-US" dirty="0"/>
              <a:t>Nordstrom Developer Experience - DevOps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6E2CD-3AA7-3847-9D45-74573625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7" y="-12489"/>
            <a:ext cx="1746545" cy="226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have </a:t>
            </a:r>
            <a:r>
              <a:rPr lang="en-US" dirty="0" err="1"/>
              <a:t>grok’d</a:t>
            </a:r>
            <a:r>
              <a:rPr lang="en-US" dirty="0"/>
              <a:t> the </a:t>
            </a:r>
            <a:r>
              <a:rPr lang="en-US" dirty="0" err="1"/>
              <a:t>yac</a:t>
            </a:r>
            <a:r>
              <a:rPr lang="en-US" dirty="0"/>
              <a:t> examples and have drunk the Kool-Aid</a:t>
            </a:r>
          </a:p>
          <a:p>
            <a:r>
              <a:rPr lang="en-US" dirty="0"/>
              <a:t>You have adapted the k8s-example service to satisfy your use case</a:t>
            </a:r>
          </a:p>
          <a:p>
            <a:r>
              <a:rPr lang="en-US" dirty="0"/>
              <a:t>You have a local vault ready for stashing your secrets</a:t>
            </a:r>
          </a:p>
          <a:p>
            <a:r>
              <a:rPr lang="en-US" dirty="0"/>
              <a:t>You are ready to deploy your service via a runner running on your desktop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Watch Demo Videos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yac</a:t>
            </a:r>
            <a:r>
              <a:rPr lang="en-US" dirty="0"/>
              <a:t> 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232" y="2045082"/>
            <a:ext cx="10515600" cy="3375058"/>
          </a:xfrm>
        </p:spPr>
        <p:txBody>
          <a:bodyPr/>
          <a:lstStyle/>
          <a:p>
            <a:r>
              <a:rPr lang="en-US" dirty="0" err="1"/>
              <a:t>Yac</a:t>
            </a:r>
            <a:r>
              <a:rPr lang="en-US" dirty="0"/>
              <a:t> is a cloud pipeline </a:t>
            </a:r>
            <a:r>
              <a:rPr lang="en-US" dirty="0" err="1"/>
              <a:t>worfklow</a:t>
            </a:r>
            <a:r>
              <a:rPr lang="en-US" dirty="0"/>
              <a:t> tool, not a k8s orchestration tool</a:t>
            </a:r>
          </a:p>
          <a:p>
            <a:r>
              <a:rPr lang="en-US" dirty="0" err="1"/>
              <a:t>yac</a:t>
            </a:r>
            <a:r>
              <a:rPr lang="en-US" dirty="0"/>
              <a:t> </a:t>
            </a:r>
            <a:r>
              <a:rPr lang="en-US" dirty="0" err="1"/>
              <a:t>grok</a:t>
            </a:r>
            <a:r>
              <a:rPr lang="en-US" dirty="0"/>
              <a:t> includes examples for AWS</a:t>
            </a:r>
          </a:p>
          <a:p>
            <a:pPr lvl="1"/>
            <a:r>
              <a:rPr lang="en-US" dirty="0"/>
              <a:t>remember: </a:t>
            </a:r>
            <a:r>
              <a:rPr lang="en-US" dirty="0" err="1"/>
              <a:t>yac</a:t>
            </a:r>
            <a:r>
              <a:rPr lang="en-US" dirty="0"/>
              <a:t> cut its teeth using boto3 </a:t>
            </a:r>
          </a:p>
          <a:p>
            <a:r>
              <a:rPr lang="en-US" dirty="0"/>
              <a:t>A </a:t>
            </a:r>
            <a:r>
              <a:rPr lang="en-US" dirty="0" err="1"/>
              <a:t>kubernetes</a:t>
            </a:r>
            <a:r>
              <a:rPr lang="en-US" dirty="0"/>
              <a:t> contender is likely to emerge in 6 months, and </a:t>
            </a:r>
            <a:r>
              <a:rPr lang="en-US" dirty="0" err="1"/>
              <a:t>yac</a:t>
            </a:r>
            <a:r>
              <a:rPr lang="en-US" dirty="0"/>
              <a:t> can support it immediately</a:t>
            </a:r>
          </a:p>
          <a:p>
            <a:pPr lvl="1"/>
            <a:r>
              <a:rPr lang="en-US" dirty="0"/>
              <a:t>How: see incubation process slide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7184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find out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8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 there be any kind of training in near future?</a:t>
            </a:r>
          </a:p>
          <a:p>
            <a:pPr lvl="1"/>
            <a:r>
              <a:rPr lang="en-US" dirty="0"/>
              <a:t>Yes. First workshop is schedule for 11/8</a:t>
            </a:r>
          </a:p>
          <a:p>
            <a:r>
              <a:rPr lang="en-US" dirty="0"/>
              <a:t>How do I find out more?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yac</a:t>
            </a:r>
            <a:r>
              <a:rPr lang="en-US" dirty="0"/>
              <a:t> channel</a:t>
            </a:r>
          </a:p>
          <a:p>
            <a:pPr lvl="1"/>
            <a:r>
              <a:rPr lang="en-US" dirty="0"/>
              <a:t>wiki link is in channel topic</a:t>
            </a:r>
          </a:p>
          <a:p>
            <a:r>
              <a:rPr lang="en-US" dirty="0"/>
              <a:t>How do I ask questions?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yac</a:t>
            </a:r>
            <a:r>
              <a:rPr lang="en-US" dirty="0"/>
              <a:t> channel</a:t>
            </a:r>
          </a:p>
          <a:p>
            <a:r>
              <a:rPr lang="en-US" dirty="0"/>
              <a:t>How can I see the code?</a:t>
            </a:r>
          </a:p>
          <a:p>
            <a:pPr lvl="1"/>
            <a:r>
              <a:rPr lang="en-US" dirty="0"/>
              <a:t>search </a:t>
            </a:r>
            <a:r>
              <a:rPr lang="en-US" dirty="0" err="1"/>
              <a:t>yac</a:t>
            </a:r>
            <a:r>
              <a:rPr lang="en-US" dirty="0"/>
              <a:t> in </a:t>
            </a:r>
            <a:r>
              <a:rPr lang="en-US" dirty="0" err="1"/>
              <a:t>gitlab</a:t>
            </a:r>
            <a:endParaRPr lang="en-US" dirty="0"/>
          </a:p>
          <a:p>
            <a:r>
              <a:rPr lang="en-US" dirty="0"/>
              <a:t>When will this go into beta?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yac</a:t>
            </a:r>
            <a:r>
              <a:rPr lang="en-US" dirty="0"/>
              <a:t> features timeline slide below</a:t>
            </a:r>
          </a:p>
        </p:txBody>
      </p:sp>
    </p:spTree>
    <p:extLst>
      <p:ext uri="{BB962C8B-B14F-4D97-AF65-F5344CB8AC3E}">
        <p14:creationId xmlns:p14="http://schemas.microsoft.com/office/powerpoint/2010/main" val="92197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66" y="4985994"/>
            <a:ext cx="1694776" cy="532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426"/>
          </a:xfrm>
        </p:spPr>
        <p:txBody>
          <a:bodyPr/>
          <a:lstStyle/>
          <a:p>
            <a:r>
              <a:rPr lang="en-US" dirty="0" err="1"/>
              <a:t>Yac</a:t>
            </a:r>
            <a:r>
              <a:rPr lang="en-US" dirty="0"/>
              <a:t> Features Timeline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75505" y="5579295"/>
            <a:ext cx="10888075" cy="32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99569" y="5826041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6561" y="1702691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0.1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26720" y="4802782"/>
            <a:ext cx="109597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62" y="1506664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y</a:t>
            </a:r>
            <a:r>
              <a:rPr lang="en-US"/>
              <a:t>ac</a:t>
            </a:r>
            <a:r>
              <a:rPr lang="en-US" dirty="0"/>
              <a:t> version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969" y="5057398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75506" y="1181595"/>
            <a:ext cx="0" cy="493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6" y="4862910"/>
            <a:ext cx="763088" cy="7630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86071" y="5864690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4" y="4855032"/>
            <a:ext cx="828375" cy="828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7" y="4586276"/>
            <a:ext cx="1206578" cy="12065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29" y="4920150"/>
            <a:ext cx="602343" cy="67203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398097" y="1671587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1.0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5009" y="1670103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92851" y="1678773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2.0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69252" y="1691645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1.5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67676" y="4309627"/>
            <a:ext cx="113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</a:t>
            </a:r>
            <a:r>
              <a:rPr lang="en-US" dirty="0" err="1"/>
              <a:t>grok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188304" y="1717072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2.3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69" y="4789617"/>
            <a:ext cx="683260" cy="88673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198817" y="5847848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1329" y="2306321"/>
            <a:ext cx="112188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4863" y="3526680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8460" y="5873264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05380" y="5847848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26100" y="5864690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2018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87564" y="5881399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69643" y="3725114"/>
            <a:ext cx="109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boto3 via shared stack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64311" y="3226798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cli via pip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49035" y="2407051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AWSStack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714713" y="3334529"/>
            <a:ext cx="108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cli via container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27416" y="3370240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task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96263" y="3320745"/>
            <a:ext cx="11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stack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78213" y="3952893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test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93085" y="3369532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deploy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65276" y="3714622"/>
            <a:ext cx="131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registry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75380" y="4097280"/>
            <a:ext cx="131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service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045777" y="3812587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make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13" y="4808329"/>
            <a:ext cx="770966" cy="77096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781039" y="4373765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creds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73798" y="2407289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K8sStack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946789" y="2392067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AMI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955356" y="2696273"/>
            <a:ext cx="183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ContainerImage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9400071" y="2248098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GCPStack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9394087" y="2576733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K8sJStack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643421" y="1742622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3.0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66089" y="2355123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7563" y="2586880"/>
            <a:ext cx="112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modules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343735" y="3279805"/>
            <a:ext cx="112188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610438" y="3619865"/>
            <a:ext cx="113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mon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418835" y="2272026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862894" y="554201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Review!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9409181" y="1307197"/>
            <a:ext cx="0" cy="493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348607" y="5271357"/>
            <a:ext cx="790442" cy="35713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alpha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0" y="4807415"/>
            <a:ext cx="683260" cy="886731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9783368" y="5289155"/>
            <a:ext cx="790442" cy="35713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beta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470635" y="2595191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Datadog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708563" y="2913321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VMStack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313908" y="2892652"/>
            <a:ext cx="122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HashiVault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4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yac</a:t>
            </a:r>
            <a:r>
              <a:rPr lang="en-US" dirty="0"/>
              <a:t> engine incubator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Servicefile</a:t>
            </a:r>
            <a:r>
              <a:rPr lang="en-US" dirty="0"/>
              <a:t> stanzas are implemented by “engines”</a:t>
            </a:r>
          </a:p>
          <a:p>
            <a:pPr lvl="1"/>
            <a:r>
              <a:rPr lang="en-US" dirty="0"/>
              <a:t>Stack examples: </a:t>
            </a:r>
            <a:r>
              <a:rPr lang="en-US" dirty="0" err="1"/>
              <a:t>AWSStack</a:t>
            </a:r>
            <a:r>
              <a:rPr lang="en-US" dirty="0"/>
              <a:t>, K8sStack</a:t>
            </a:r>
          </a:p>
          <a:p>
            <a:pPr lvl="1"/>
            <a:r>
              <a:rPr lang="en-US" dirty="0"/>
              <a:t>Vault examples: S3Vault, </a:t>
            </a:r>
            <a:r>
              <a:rPr lang="en-US" dirty="0" err="1"/>
              <a:t>KeePassVault</a:t>
            </a:r>
            <a:endParaRPr lang="en-US" dirty="0"/>
          </a:p>
          <a:p>
            <a:pPr lvl="1"/>
            <a:r>
              <a:rPr lang="en-US" dirty="0"/>
              <a:t>Maker examples: </a:t>
            </a:r>
            <a:r>
              <a:rPr lang="en-US" dirty="0" err="1"/>
              <a:t>ContainerImage</a:t>
            </a:r>
            <a:r>
              <a:rPr lang="en-US" dirty="0"/>
              <a:t>, AMI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New engines are incubated by teams</a:t>
            </a:r>
          </a:p>
          <a:p>
            <a:pPr lvl="1"/>
            <a:r>
              <a:rPr lang="en-US" dirty="0"/>
              <a:t>$ </a:t>
            </a:r>
            <a:r>
              <a:rPr lang="en-US" dirty="0" err="1"/>
              <a:t>yac</a:t>
            </a:r>
            <a:r>
              <a:rPr lang="en-US" dirty="0"/>
              <a:t> </a:t>
            </a:r>
            <a:r>
              <a:rPr lang="en-US" dirty="0" err="1"/>
              <a:t>grok</a:t>
            </a:r>
            <a:r>
              <a:rPr lang="en-US" dirty="0"/>
              <a:t> | grep engine</a:t>
            </a:r>
          </a:p>
          <a:p>
            <a:r>
              <a:rPr lang="en-US" dirty="0"/>
              <a:t>Baked engines are contributed to community via PR</a:t>
            </a:r>
          </a:p>
        </p:txBody>
      </p:sp>
    </p:spTree>
    <p:extLst>
      <p:ext uri="{BB962C8B-B14F-4D97-AF65-F5344CB8AC3E}">
        <p14:creationId xmlns:p14="http://schemas.microsoft.com/office/powerpoint/2010/main" val="56562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DevOps team operates a number of </a:t>
            </a:r>
            <a:r>
              <a:rPr lang="en-US" dirty="0" err="1"/>
              <a:t>stateful</a:t>
            </a:r>
            <a:r>
              <a:rPr lang="en-US" dirty="0"/>
              <a:t> services, including: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GitLab</a:t>
            </a:r>
            <a:r>
              <a:rPr lang="en-US" dirty="0"/>
              <a:t> (AWS)</a:t>
            </a:r>
          </a:p>
          <a:p>
            <a:r>
              <a:rPr lang="en-US" dirty="0" err="1"/>
              <a:t>Artifactory</a:t>
            </a:r>
            <a:r>
              <a:rPr lang="en-US" dirty="0"/>
              <a:t> (K8s+AWS)</a:t>
            </a:r>
          </a:p>
          <a:p>
            <a:r>
              <a:rPr lang="en-US" dirty="0"/>
              <a:t>Jira (K8s+AWS)</a:t>
            </a:r>
          </a:p>
          <a:p>
            <a:r>
              <a:rPr lang="en-US" dirty="0"/>
              <a:t>Confluence (VMWare)</a:t>
            </a:r>
          </a:p>
          <a:p>
            <a:r>
              <a:rPr lang="en-US" dirty="0"/>
              <a:t>Nexus (VMWare)</a:t>
            </a:r>
          </a:p>
          <a:p>
            <a:r>
              <a:rPr lang="en-US" dirty="0" err="1"/>
              <a:t>Bitbucket</a:t>
            </a:r>
            <a:r>
              <a:rPr lang="en-US" dirty="0"/>
              <a:t> (VMWare)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72"/>
            <a:ext cx="10515600" cy="959168"/>
          </a:xfrm>
        </p:spPr>
        <p:txBody>
          <a:bodyPr>
            <a:normAutofit/>
          </a:bodyPr>
          <a:lstStyle/>
          <a:p>
            <a:r>
              <a:rPr lang="en-US" dirty="0"/>
              <a:t>Our Operating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783"/>
            <a:ext cx="10515600" cy="5486400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maximize service availability by:</a:t>
            </a:r>
          </a:p>
          <a:p>
            <a:pPr lvl="1"/>
            <a:r>
              <a:rPr lang="en-US" sz="3100" dirty="0"/>
              <a:t>minimizing operator toil</a:t>
            </a:r>
          </a:p>
          <a:p>
            <a:pPr lvl="1"/>
            <a:r>
              <a:rPr lang="en-US" sz="3500" dirty="0"/>
              <a:t>maximizing code reuse</a:t>
            </a:r>
          </a:p>
          <a:p>
            <a:pPr lvl="1"/>
            <a:r>
              <a:rPr lang="en-US" sz="3500" dirty="0"/>
              <a:t>leveraging the engineering platform</a:t>
            </a:r>
          </a:p>
          <a:p>
            <a:pPr lvl="1"/>
            <a:r>
              <a:rPr lang="en-US" sz="3500" dirty="0"/>
              <a:t>minimizing external dependencies</a:t>
            </a:r>
          </a:p>
          <a:p>
            <a:r>
              <a:rPr lang="en-US" sz="3500" dirty="0"/>
              <a:t>maximize team productivity by:</a:t>
            </a:r>
          </a:p>
          <a:p>
            <a:pPr lvl="1"/>
            <a:r>
              <a:rPr lang="en-US" sz="3100" dirty="0"/>
              <a:t> minimizing external dependencies</a:t>
            </a:r>
          </a:p>
          <a:p>
            <a:pPr lvl="1"/>
            <a:r>
              <a:rPr lang="en-US" sz="3100" dirty="0"/>
              <a:t>making best practices easy to consume</a:t>
            </a:r>
          </a:p>
          <a:p>
            <a:r>
              <a:rPr lang="en-US" sz="3500" dirty="0"/>
              <a:t>minimize service costs</a:t>
            </a:r>
          </a:p>
          <a:p>
            <a:r>
              <a:rPr lang="en-US" sz="3500" dirty="0"/>
              <a:t>maximize state integrity and durability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426"/>
          </a:xfrm>
        </p:spPr>
        <p:txBody>
          <a:bodyPr/>
          <a:lstStyle/>
          <a:p>
            <a:r>
              <a:rPr lang="en-US" dirty="0" err="1"/>
              <a:t>Yac</a:t>
            </a:r>
            <a:r>
              <a:rPr lang="en-US" dirty="0"/>
              <a:t> Development Timeline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75505" y="5579295"/>
            <a:ext cx="10888075" cy="32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17392" y="5898133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5197" y="2106265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0.1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8929" y="3644540"/>
            <a:ext cx="112188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720" y="4802782"/>
            <a:ext cx="109597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954124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pipeline</a:t>
            </a:r>
          </a:p>
          <a:p>
            <a:r>
              <a:rPr lang="en-US" dirty="0"/>
              <a:t>tooling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969" y="5057398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929" y="1181595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size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0594" y="1850570"/>
            <a:ext cx="1095973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305" y="3851182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</a:t>
            </a:r>
          </a:p>
          <a:p>
            <a:r>
              <a:rPr lang="en-US" dirty="0"/>
              <a:t>projects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75506" y="1181595"/>
            <a:ext cx="0" cy="493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32" y="4862910"/>
            <a:ext cx="763088" cy="76308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18229" y="5896394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4" y="4855032"/>
            <a:ext cx="828375" cy="8283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7" y="4586276"/>
            <a:ext cx="1206578" cy="12065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74" y="4897468"/>
            <a:ext cx="602343" cy="67203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3107" y="3943440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Jira GA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7389" y="1356841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8711" y="3819753"/>
            <a:ext cx="13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Confluence GA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66968" y="3921875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Gitlab</a:t>
            </a:r>
            <a:r>
              <a:rPr lang="en-US" dirty="0"/>
              <a:t> Beta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5450" y="2091418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1.0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98345" y="2896408"/>
            <a:ext cx="108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Gitlab</a:t>
            </a:r>
            <a:r>
              <a:rPr lang="en-US" dirty="0"/>
              <a:t> GA (AWS)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12956" y="3856002"/>
            <a:ext cx="110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Jira HA</a:t>
            </a:r>
          </a:p>
          <a:p>
            <a:r>
              <a:rPr lang="en-US" dirty="0"/>
              <a:t>V1 (AWS)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94469" y="2932337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Jira DB</a:t>
            </a:r>
          </a:p>
          <a:p>
            <a:r>
              <a:rPr lang="en-US" dirty="0" err="1"/>
              <a:t>Rehost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618327" y="3863236"/>
            <a:ext cx="122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Artifactory</a:t>
            </a:r>
            <a:r>
              <a:rPr lang="en-US" dirty="0"/>
              <a:t> Beta (K8S)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42619" y="2896409"/>
            <a:ext cx="147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Artifactory</a:t>
            </a:r>
            <a:r>
              <a:rPr lang="en-US" dirty="0"/>
              <a:t> Multi-Cluster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9835" y="3856001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Jira HA</a:t>
            </a:r>
          </a:p>
          <a:p>
            <a:r>
              <a:rPr lang="en-US" dirty="0"/>
              <a:t>V2 (k8s)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39082" y="2101332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29834" y="2123774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kubectl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735894" y="2135049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2.0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75762" y="2106656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2.2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6361" y="2135550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1.5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20929" y="3930028"/>
            <a:ext cx="113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</a:t>
            </a:r>
          </a:p>
          <a:p>
            <a:r>
              <a:rPr lang="en-US" dirty="0"/>
              <a:t>Alpha?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77583" y="2114639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yac</a:t>
            </a:r>
            <a:r>
              <a:rPr lang="en-US" dirty="0"/>
              <a:t> 2.3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31" y="4739267"/>
            <a:ext cx="683260" cy="88673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634647" y="5888369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1329" y="2712721"/>
            <a:ext cx="112188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322" y="2868028"/>
            <a:ext cx="97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</a:t>
            </a:r>
          </a:p>
          <a:p>
            <a:r>
              <a:rPr lang="en-US" dirty="0"/>
              <a:t>projects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6" y="4960273"/>
            <a:ext cx="1694776" cy="5326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2" y="4855032"/>
            <a:ext cx="770966" cy="7709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681722" y="3879117"/>
            <a:ext cx="109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HipChat GA (AWS)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540517" y="2936304"/>
            <a:ext cx="110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Crowd GA (AWS)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8460" y="5873264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19726" y="5911345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30818" y="5885389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2018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733152" y="5920014"/>
            <a:ext cx="97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22371" y="1325795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944524" y="1307633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06216" y="1350925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30382" y="1350925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343300" y="1366863"/>
            <a:ext cx="2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35564" y="2906672"/>
            <a:ext cx="109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HipChat Sunset</a:t>
            </a:r>
          </a:p>
        </p:txBody>
      </p:sp>
    </p:spTree>
    <p:extLst>
      <p:ext uri="{BB962C8B-B14F-4D97-AF65-F5344CB8AC3E}">
        <p14:creationId xmlns:p14="http://schemas.microsoft.com/office/powerpoint/2010/main" val="120776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definition via </a:t>
            </a:r>
            <a:r>
              <a:rPr lang="en-US" b="1" dirty="0" err="1"/>
              <a:t>Servicefiles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7472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 </a:t>
            </a:r>
            <a:r>
              <a:rPr lang="en-US" sz="2400" b="1" dirty="0" err="1"/>
              <a:t>Servicefile</a:t>
            </a:r>
            <a:r>
              <a:rPr lang="en-US" sz="2400" dirty="0"/>
              <a:t> provides a complete definition of a cloud-based service, including</a:t>
            </a:r>
          </a:p>
          <a:p>
            <a:r>
              <a:rPr lang="en-US" sz="2400" dirty="0"/>
              <a:t>how to build its associated artifacts (aka </a:t>
            </a:r>
            <a:r>
              <a:rPr lang="en-US" sz="2400" b="1" dirty="0" err="1"/>
              <a:t>yac</a:t>
            </a:r>
            <a:r>
              <a:rPr lang="en-US" sz="2400" b="1" dirty="0"/>
              <a:t> make</a:t>
            </a:r>
            <a:r>
              <a:rPr lang="en-US" sz="2400" dirty="0"/>
              <a:t>)</a:t>
            </a:r>
          </a:p>
          <a:p>
            <a:r>
              <a:rPr lang="en-US" sz="2400" dirty="0"/>
              <a:t>how to build the cloud infrastructure necessary to run the artifacts (aka </a:t>
            </a:r>
            <a:r>
              <a:rPr lang="en-US" sz="2400" b="1" dirty="0" err="1"/>
              <a:t>yac</a:t>
            </a:r>
            <a:r>
              <a:rPr lang="en-US" sz="2400" b="1" dirty="0"/>
              <a:t> stack</a:t>
            </a:r>
            <a:r>
              <a:rPr lang="en-US" sz="2400" dirty="0"/>
              <a:t>)</a:t>
            </a:r>
          </a:p>
          <a:p>
            <a:r>
              <a:rPr lang="en-US" sz="2400" dirty="0"/>
              <a:t>how to demonstrate successful integration between artifacts and infrastructure (aka </a:t>
            </a:r>
            <a:r>
              <a:rPr lang="en-US" sz="2400" b="1" dirty="0" err="1"/>
              <a:t>yac</a:t>
            </a:r>
            <a:r>
              <a:rPr lang="en-US" sz="2400" b="1" dirty="0"/>
              <a:t> test</a:t>
            </a:r>
            <a:r>
              <a:rPr lang="en-US" sz="2400" dirty="0"/>
              <a:t>)</a:t>
            </a:r>
          </a:p>
          <a:p>
            <a:r>
              <a:rPr lang="en-US" sz="2400" dirty="0"/>
              <a:t>how to perform recurring maintenance tasks (aka </a:t>
            </a:r>
            <a:r>
              <a:rPr lang="en-US" sz="2400" b="1" dirty="0" err="1"/>
              <a:t>yac</a:t>
            </a:r>
            <a:r>
              <a:rPr lang="en-US" sz="2400" b="1" dirty="0"/>
              <a:t> ask</a:t>
            </a:r>
            <a:r>
              <a:rPr lang="en-US" sz="2400" dirty="0"/>
              <a:t>)</a:t>
            </a:r>
          </a:p>
          <a:p>
            <a:r>
              <a:rPr lang="en-US" sz="2400" dirty="0"/>
              <a:t>how to </a:t>
            </a:r>
            <a:r>
              <a:rPr lang="en-US" sz="2400" dirty="0" err="1"/>
              <a:t>repeatably</a:t>
            </a:r>
            <a:r>
              <a:rPr lang="en-US" sz="2400" dirty="0"/>
              <a:t> deploy artifacts to multiple cloud-based destinations (aka </a:t>
            </a:r>
            <a:r>
              <a:rPr lang="en-US" sz="2400" b="1" dirty="0" err="1"/>
              <a:t>yac</a:t>
            </a:r>
            <a:r>
              <a:rPr lang="en-US" sz="2400" b="1" dirty="0"/>
              <a:t> deploy</a:t>
            </a:r>
            <a:r>
              <a:rPr lang="en-US" sz="2400" dirty="0"/>
              <a:t>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27535" y="1687513"/>
            <a:ext cx="22262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59" y="-1"/>
            <a:ext cx="5975469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315" y="2422842"/>
            <a:ext cx="3328851" cy="2012315"/>
          </a:xfrm>
        </p:spPr>
        <p:txBody>
          <a:bodyPr>
            <a:normAutofit/>
          </a:bodyPr>
          <a:lstStyle/>
          <a:p>
            <a:pPr algn="r"/>
            <a:r>
              <a:rPr lang="en-US"/>
              <a:t>Pipeline </a:t>
            </a:r>
            <a:br>
              <a:rPr lang="en-US"/>
            </a:br>
            <a:r>
              <a:rPr lang="en-US"/>
              <a:t>Development </a:t>
            </a:r>
            <a:br>
              <a:rPr lang="en-US"/>
            </a:br>
            <a:r>
              <a:rPr lang="en-US"/>
              <a:t>Workflow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5406" y="5176721"/>
            <a:ext cx="837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2993" y="4558936"/>
            <a:ext cx="837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1205" y="3100361"/>
            <a:ext cx="837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772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69" y="1109708"/>
            <a:ext cx="3250474" cy="121548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Nice </a:t>
            </a:r>
            <a:r>
              <a:rPr lang="en-US"/>
              <a:t>and </a:t>
            </a:r>
            <a:br>
              <a:rPr lang="en-US"/>
            </a:br>
            <a:r>
              <a:rPr lang="en-US"/>
              <a:t>simple</a:t>
            </a:r>
            <a:r>
              <a:rPr lang="en-US" dirty="0"/>
              <a:t>, right?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4326" y="3992244"/>
            <a:ext cx="2192383" cy="1285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Prefer Stages?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412" y="509451"/>
            <a:ext cx="8252557" cy="2181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12" y="2920644"/>
            <a:ext cx="8272958" cy="39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 err="1"/>
              <a:t>yac</a:t>
            </a:r>
            <a:r>
              <a:rPr lang="en-US" dirty="0"/>
              <a:t> Services Portable?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Servicefiles</a:t>
            </a:r>
            <a:endParaRPr lang="en-US" dirty="0"/>
          </a:p>
          <a:p>
            <a:pPr lvl="1"/>
            <a:r>
              <a:rPr lang="en-US" dirty="0"/>
              <a:t>a complete description of your service</a:t>
            </a:r>
          </a:p>
          <a:p>
            <a:r>
              <a:rPr lang="en-US" dirty="0"/>
              <a:t>Inputs</a:t>
            </a:r>
          </a:p>
          <a:p>
            <a:pPr lvl="1"/>
            <a:r>
              <a:rPr lang="en-US" dirty="0"/>
              <a:t>prompt your users for unknowns</a:t>
            </a:r>
          </a:p>
          <a:p>
            <a:r>
              <a:rPr lang="en-US" dirty="0" err="1"/>
              <a:t>Calcs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calculate variables dynamically (e.g. </a:t>
            </a:r>
            <a:r>
              <a:rPr lang="en-US" dirty="0" err="1"/>
              <a:t>vpc</a:t>
            </a:r>
            <a:r>
              <a:rPr lang="en-US" dirty="0"/>
              <a:t> subnet ids)</a:t>
            </a:r>
          </a:p>
          <a:p>
            <a:r>
              <a:rPr lang="en-US" dirty="0"/>
              <a:t>Registry</a:t>
            </a:r>
          </a:p>
          <a:p>
            <a:pPr lvl="1"/>
            <a:r>
              <a:rPr lang="en-US" dirty="0"/>
              <a:t>share your designed-for-portability services with other employees to a searchable DB</a:t>
            </a:r>
          </a:p>
        </p:txBody>
      </p:sp>
    </p:spTree>
    <p:extLst>
      <p:ext uri="{BB962C8B-B14F-4D97-AF65-F5344CB8AC3E}">
        <p14:creationId xmlns:p14="http://schemas.microsoft.com/office/powerpoint/2010/main" val="17080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04157"/>
            <a:ext cx="10515600" cy="815044"/>
          </a:xfrm>
        </p:spPr>
        <p:txBody>
          <a:bodyPr>
            <a:noAutofit/>
          </a:bodyPr>
          <a:lstStyle/>
          <a:p>
            <a:r>
              <a:rPr lang="en-US" sz="6000" dirty="0"/>
              <a:t>Demo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81438"/>
            <a:ext cx="10515600" cy="51765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are a Nordstrom newbie</a:t>
            </a:r>
          </a:p>
          <a:p>
            <a:r>
              <a:rPr lang="en-US" dirty="0"/>
              <a:t>Your manager wants you to work on a migrating service to k8s</a:t>
            </a:r>
          </a:p>
          <a:p>
            <a:r>
              <a:rPr lang="en-US" dirty="0"/>
              <a:t>You team has no k8s experience</a:t>
            </a:r>
          </a:p>
          <a:p>
            <a:r>
              <a:rPr lang="en-US" dirty="0"/>
              <a:t>You have some k8s experience (you know your way around </a:t>
            </a:r>
            <a:r>
              <a:rPr lang="en-US" dirty="0" err="1"/>
              <a:t>kubectl</a:t>
            </a:r>
            <a:r>
              <a:rPr lang="en-US" dirty="0"/>
              <a:t>)</a:t>
            </a:r>
          </a:p>
          <a:p>
            <a:r>
              <a:rPr lang="en-US" dirty="0"/>
              <a:t>Your manager suggests leveraging </a:t>
            </a:r>
            <a:r>
              <a:rPr lang="en-US" dirty="0" err="1"/>
              <a:t>yac</a:t>
            </a:r>
            <a:endParaRPr lang="en-US" dirty="0"/>
          </a:p>
          <a:p>
            <a:r>
              <a:rPr lang="en-US" dirty="0"/>
              <a:t>Your manager says your team has a k8s namespace setup, but that no-one on the team has had a chance to try it</a:t>
            </a:r>
          </a:p>
          <a:p>
            <a:r>
              <a:rPr lang="en-US" dirty="0"/>
              <a:t>Your manager doesn’t know anything about k8s or </a:t>
            </a:r>
            <a:r>
              <a:rPr lang="en-US" dirty="0" err="1"/>
              <a:t>yac</a:t>
            </a:r>
            <a:r>
              <a:rPr lang="en-US" dirty="0"/>
              <a:t> but suggests you start on the dev portal</a:t>
            </a:r>
          </a:p>
          <a:p>
            <a:r>
              <a:rPr lang="en-US" dirty="0"/>
              <a:t>Your Nordstrom issued laptop has </a:t>
            </a:r>
            <a:r>
              <a:rPr lang="en-US" dirty="0" err="1"/>
              <a:t>docker</a:t>
            </a:r>
            <a:r>
              <a:rPr lang="en-US" dirty="0"/>
              <a:t> running but nothing else</a:t>
            </a: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Watch Demo Videos Here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1199</Words>
  <Application>Microsoft Macintosh PowerPoint</Application>
  <PresentationFormat>Widescreen</PresentationFormat>
  <Paragraphs>284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Pipelines for the Paranoid</vt:lpstr>
      <vt:lpstr>What Do We Do?</vt:lpstr>
      <vt:lpstr>Our Operating Principles</vt:lpstr>
      <vt:lpstr>Yac Development Timeline</vt:lpstr>
      <vt:lpstr>Service definition via Servicefiles</vt:lpstr>
      <vt:lpstr>Pipeline  Development  Workflow</vt:lpstr>
      <vt:lpstr>Nice and  simple, right?</vt:lpstr>
      <vt:lpstr>What Makes yac Services Portable?</vt:lpstr>
      <vt:lpstr>Demo 1</vt:lpstr>
      <vt:lpstr>Demo 2</vt:lpstr>
      <vt:lpstr>Common yac misconceptions</vt:lpstr>
      <vt:lpstr>How can I find out more?</vt:lpstr>
      <vt:lpstr>Yac Features Timeline</vt:lpstr>
      <vt:lpstr>yac engine incubator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Pipelines for the Paranoid</dc:title>
  <dc:creator>Microsoft Office User</dc:creator>
  <cp:lastModifiedBy>Microsoft Office User</cp:lastModifiedBy>
  <cp:revision>56</cp:revision>
  <dcterms:created xsi:type="dcterms:W3CDTF">2018-10-31T20:37:21Z</dcterms:created>
  <dcterms:modified xsi:type="dcterms:W3CDTF">2020-03-27T20:40:00Z</dcterms:modified>
</cp:coreProperties>
</file>